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9822" autoAdjust="0"/>
    <p:restoredTop sz="93633" autoAdjust="0"/>
  </p:normalViewPr>
  <p:slideViewPr>
    <p:cSldViewPr snapToGrid="0">
      <p:cViewPr varScale="1">
        <p:scale>
          <a:sx n="86" d="100"/>
          <a:sy n="86" d="100"/>
        </p:scale>
        <p:origin x="1622" y="67"/>
      </p:cViewPr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r>
              <a:rPr lang="en-IN"/>
              <a:t>logo</a:t>
            </a:r>
          </a:p>
        </p:txBody>
      </p:sp>
      <p:sp>
        <p:nvSpPr>
          <p:cNvPr id="1048680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05E40686-0B35-42B5-A30B-B3382305648A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81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682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661D2C97-2747-4C76-9A1B-3F2DEF1E8811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hf dt="0" ftr="0" hdr="1" sldNum="1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r>
              <a:rPr lang="en-IN"/>
              <a:t>logo</a:t>
            </a:r>
          </a:p>
        </p:txBody>
      </p:sp>
      <p:sp>
        <p:nvSpPr>
          <p:cNvPr id="1048674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4A84AAF8-7BB8-4D77-AC1A-694186F14B01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75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IN"/>
          </a:p>
        </p:txBody>
      </p:sp>
      <p:sp>
        <p:nvSpPr>
          <p:cNvPr id="104867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67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67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0903DCAE-45FE-488E-9170-FADDA4654343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hf dt="0" ftr="0" hdr="1" sldNum="1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21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dirty="0" lang="en-US"/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5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5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5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5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5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57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8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0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2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2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2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6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68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4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5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4FA46B-1CBA-4C33-B6E3-EC0404B6496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885070-7A74-47F5-A136-BE113FB5748C}" type="slidenum">
              <a:rPr lang="en-US" smtClean="0"/>
              <a:t>‹#›</a:t>
            </a:fld>
            <a:endParaRPr lang="en-US"/>
          </a:p>
        </p:txBody>
      </p:sp>
      <p:sp>
        <p:nvSpPr>
          <p:cNvPr id="1048585" name="Rectangle 6"/>
          <p:cNvSpPr/>
          <p:nvPr userDrawn="1"/>
        </p:nvSpPr>
        <p:spPr>
          <a:xfrm>
            <a:off x="0" y="838200"/>
            <a:ext cx="9144000" cy="4343400"/>
          </a:xfrm>
          <a:prstGeom prst="rect"/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sz="1800" lang="en-US"/>
          </a:p>
        </p:txBody>
      </p:sp>
      <p:sp>
        <p:nvSpPr>
          <p:cNvPr id="1048586" name="Right Triangle 8"/>
          <p:cNvSpPr/>
          <p:nvPr userDrawn="1"/>
        </p:nvSpPr>
        <p:spPr>
          <a:xfrm rot="5400000">
            <a:off x="3020714" y="-2182513"/>
            <a:ext cx="1424112" cy="7465540"/>
          </a:xfrm>
          <a:prstGeom prst="rtTriangle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sz="1800" lang="en-US"/>
          </a:p>
        </p:txBody>
      </p:sp>
      <p:sp>
        <p:nvSpPr>
          <p:cNvPr id="1048587" name="Right Triangle 7"/>
          <p:cNvSpPr/>
          <p:nvPr userDrawn="1"/>
        </p:nvSpPr>
        <p:spPr>
          <a:xfrm rot="5400000">
            <a:off x="-1143000" y="1981200"/>
            <a:ext cx="3810000" cy="1524000"/>
          </a:xfrm>
          <a:prstGeom prst="rtTriangle"/>
          <a:solidFill>
            <a:schemeClr val="accent2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sz="1800" lang="en-US"/>
          </a:p>
        </p:txBody>
      </p:sp>
      <p:sp>
        <p:nvSpPr>
          <p:cNvPr id="1048588" name="Rectangle 29"/>
          <p:cNvSpPr/>
          <p:nvPr userDrawn="1"/>
        </p:nvSpPr>
        <p:spPr>
          <a:xfrm rot="5400000">
            <a:off x="3947088" y="-3032686"/>
            <a:ext cx="1249825" cy="9144000"/>
          </a:xfrm>
          <a:custGeom>
            <a:avLst/>
            <a:ah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89" name="Right Triangle 11"/>
          <p:cNvSpPr/>
          <p:nvPr userDrawn="1"/>
        </p:nvSpPr>
        <p:spPr>
          <a:xfrm rot="10800000">
            <a:off x="65529" y="838200"/>
            <a:ext cx="9078472" cy="1645408"/>
          </a:xfrm>
          <a:prstGeom prst="rtTriangle"/>
          <a:solidFill>
            <a:schemeClr val="accent2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sz="1800" lang="en-US"/>
          </a:p>
        </p:txBody>
      </p:sp>
      <p:sp>
        <p:nvSpPr>
          <p:cNvPr id="1048590" name="Right Triangle 12"/>
          <p:cNvSpPr/>
          <p:nvPr userDrawn="1"/>
        </p:nvSpPr>
        <p:spPr>
          <a:xfrm>
            <a:off x="0" y="762000"/>
            <a:ext cx="9144000" cy="1524000"/>
          </a:xfrm>
          <a:prstGeom prst="rtTriangle"/>
          <a:solidFill>
            <a:schemeClr val="accent2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sz="180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FE2FF-600D-479C-B743-8E5A861D16C0}" type="datetimeFigureOut">
              <a:rPr lang="en-IN" smtClean="0"/>
              <a:t>28-12-2021</a:t>
            </a:fld>
            <a:endParaRPr lang="en-I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4DB7E-82A5-4882-8D5A-7E5DA249ADDB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ctrTitle"/>
          </p:nvPr>
        </p:nvSpPr>
        <p:spPr>
          <a:xfrm>
            <a:off x="176444" y="1394039"/>
            <a:ext cx="8829011" cy="3159487"/>
          </a:xfrm>
        </p:spPr>
        <p:txBody>
          <a:bodyPr>
            <a:noAutofit/>
          </a:bodyPr>
          <a:p>
            <a:pPr algn="ctr"/>
            <a:r>
              <a:rPr b="1" dirty="0" sz="6000" i="1" lang="en-US">
                <a:solidFill>
                  <a:schemeClr val="bg1"/>
                </a:solidFill>
                <a:latin typeface="Cambria" pitchFamily="18" charset="0"/>
              </a:rPr>
              <a:t>COST ACCOUNTING </a:t>
            </a:r>
            <a:br>
              <a:rPr b="1" dirty="0" sz="6000" i="1" lang="en-US">
                <a:solidFill>
                  <a:schemeClr val="bg1"/>
                </a:solidFill>
                <a:latin typeface="Cambria" pitchFamily="18" charset="0"/>
              </a:rPr>
            </a:br>
            <a:r>
              <a:rPr b="1" dirty="0" sz="6000" i="1" lang="en-US">
                <a:solidFill>
                  <a:schemeClr val="bg1"/>
                </a:solidFill>
                <a:latin typeface="Cambria" pitchFamily="18" charset="0"/>
              </a:rPr>
              <a:t>TY BCOM SEM V</a:t>
            </a:r>
            <a:endParaRPr dirty="0" sz="6000" i="1" lang="en-US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48592" name="Title 1"/>
          <p:cNvSpPr txBox="1"/>
          <p:nvPr/>
        </p:nvSpPr>
        <p:spPr>
          <a:xfrm>
            <a:off x="1773381" y="5463961"/>
            <a:ext cx="5597236" cy="938142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b="1" dirty="0" sz="3200" i="1" lang="en-US">
                <a:latin typeface="Cambria" pitchFamily="18" charset="0"/>
              </a:rPr>
              <a:t>DINESH MOTWANI</a:t>
            </a:r>
          </a:p>
          <a:p>
            <a:pPr algn="ctr"/>
            <a:r>
              <a:rPr b="1" dirty="0" sz="3200" i="1" lang="en-US">
                <a:latin typeface="Cambria" pitchFamily="18" charset="0"/>
              </a:rPr>
              <a:t>LECTURER</a:t>
            </a:r>
          </a:p>
          <a:p>
            <a:pPr algn="ctr"/>
            <a:r>
              <a:rPr b="1" dirty="0" sz="3200" i="1" lang="en-US">
                <a:latin typeface="Cambria" pitchFamily="18" charset="0"/>
              </a:rPr>
              <a:t>ST. PAUL COLLEGE </a:t>
            </a:r>
            <a:endParaRPr dirty="0" sz="3200" i="1" lang="en-US">
              <a:latin typeface="Cambria" pitchFamily="18" charset="0"/>
            </a:endParaRPr>
          </a:p>
        </p:txBody>
      </p:sp>
      <p:sp>
        <p:nvSpPr>
          <p:cNvPr id="1048593" name="TextBox 3"/>
          <p:cNvSpPr txBox="1"/>
          <p:nvPr/>
        </p:nvSpPr>
        <p:spPr>
          <a:xfrm>
            <a:off x="435006" y="35511"/>
            <a:ext cx="6935611" cy="52322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/>
              <a:t>ST. PAUL JUNIOR &amp; DEGREE COLLEGE</a:t>
            </a:r>
            <a:endParaRPr b="1" dirty="0" sz="2800"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College to Corporate : Cost Sheet – College Vs. Corporate (Part 1) – FYNAECO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81891" y="1028700"/>
            <a:ext cx="7491845" cy="5631873"/>
          </a:xfrm>
          <a:prstGeom prst="rect"/>
          <a:noFill/>
        </p:spPr>
      </p:pic>
      <p:sp>
        <p:nvSpPr>
          <p:cNvPr id="1048599" name="TextBox 3"/>
          <p:cNvSpPr txBox="1"/>
          <p:nvPr/>
        </p:nvSpPr>
        <p:spPr>
          <a:xfrm>
            <a:off x="1828800" y="290945"/>
            <a:ext cx="4187536" cy="584775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200" lang="en-IN"/>
              <a:t>Cost Sheet Format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2" descr="cost sheet of Rice mill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322118"/>
            <a:ext cx="8447809" cy="6213763"/>
          </a:xfrm>
          <a:prstGeom prst="rect"/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378707" y="1516222"/>
            <a:ext cx="7886700" cy="3263504"/>
          </a:xfrm>
        </p:spPr>
        <p:txBody>
          <a:bodyPr/>
          <a:p>
            <a:pPr fontAlgn="base" indent="0" marL="0">
              <a:buNone/>
            </a:pPr>
            <a:r>
              <a:rPr b="1" dirty="0" i="1" lang="en-US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b="0" dirty="0" i="0" lang="en-US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Ascertain </a:t>
            </a:r>
            <a:r>
              <a:rPr b="1" dirty="0" i="0" lang="en-US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Cost of Goods Sold</a:t>
            </a:r>
            <a:r>
              <a:rPr b="0" dirty="0" i="0" lang="en-US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from the following figures:</a:t>
            </a:r>
          </a:p>
          <a:p>
            <a:pPr algn="l" fontAlgn="base"/>
            <a:r>
              <a:rPr b="0" dirty="0" i="0" lang="en-US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Purchases Rs. 5,000; Opening Stock Rs. 15,000; Closing Stock Rs.7,000.</a:t>
            </a:r>
          </a:p>
          <a:p>
            <a:endParaRPr dirty="0" lang="en-IN"/>
          </a:p>
        </p:txBody>
      </p:sp>
      <p:pic>
        <p:nvPicPr>
          <p:cNvPr id="2097154" name="Picture 2" descr="type of costi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44961" y="3886200"/>
            <a:ext cx="6357938" cy="2422214"/>
          </a:xfrm>
          <a:prstGeom prst="rect"/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IN"/>
              <a:t>Cost of sales </a:t>
            </a:r>
          </a:p>
        </p:txBody>
      </p:sp>
      <p:sp>
        <p:nvSpPr>
          <p:cNvPr id="1048602" name="Rectangle 3"/>
          <p:cNvSpPr>
            <a:spLocks noChangeArrowheads="1"/>
          </p:cNvSpPr>
          <p:nvPr/>
        </p:nvSpPr>
        <p:spPr bwMode="auto">
          <a:xfrm>
            <a:off x="335146" y="1471846"/>
            <a:ext cx="8473708" cy="3343223"/>
          </a:xfrm>
          <a:prstGeom prst="rect"/>
          <a:solidFill>
            <a:srgbClr val="FFFFFF"/>
          </a:solidFill>
          <a:ln>
            <a:noFill/>
          </a:ln>
          <a:effectLst/>
        </p:spPr>
        <p:txBody>
          <a:bodyPr anchor="ctr" anchorCtr="0" bIns="0" compatLnSpc="1" lIns="0" numCol="1" rIns="0" tIns="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Ascertain </a:t>
            </a:r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Gross Profit / Loss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form the following figures:</a:t>
            </a:r>
            <a:endParaRPr altLang="en-US" dirty="0" sz="2000" lang="en-US"/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Closing Stock Rs. 1,500; Sales Rs. 14,000; Opening Inventory Rs. 12,000; Net Purchases Rs. 7,500; Rs. Return Inward Rs. 2,500.</a:t>
            </a:r>
            <a:endParaRPr altLang="en-US" dirty="0" sz="2000" lang="en-US"/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altLang="en-US" dirty="0" sz="2000" lang="en-US"/>
          </a:p>
          <a:p>
            <a:pPr defTabSz="685800"/>
            <a:endParaRPr altLang="en-US" dirty="0" sz="600" lang="en-US"/>
          </a:p>
          <a:p>
            <a:pPr defTabSz="685800"/>
            <a:r>
              <a:rPr altLang="en-US" dirty="0" sz="975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altLang="en-US" dirty="0" sz="13125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</a:t>
            </a:r>
            <a:endParaRPr altLang="en-US" dirty="0" sz="1350" lang="en-US"/>
          </a:p>
        </p:txBody>
      </p:sp>
      <p:pic>
        <p:nvPicPr>
          <p:cNvPr id="2097155" name="Picture 4" descr="costi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18063" y="2883684"/>
            <a:ext cx="6277591" cy="3609190"/>
          </a:xfrm>
          <a:prstGeom prst="rect"/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IN"/>
              <a:t>Cost of Sales </a:t>
            </a:r>
          </a:p>
        </p:txBody>
      </p:sp>
      <p:pic>
        <p:nvPicPr>
          <p:cNvPr id="2097156" name="Picture 5" descr="concept of costing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869693" y="1506682"/>
            <a:ext cx="5900678" cy="4883727"/>
          </a:xfrm>
          <a:prstGeom prst="rect"/>
          <a:noFill/>
        </p:spPr>
      </p:pic>
      <p:sp>
        <p:nvSpPr>
          <p:cNvPr id="1048604" name="TextBox 5"/>
          <p:cNvSpPr txBox="1"/>
          <p:nvPr/>
        </p:nvSpPr>
        <p:spPr>
          <a:xfrm>
            <a:off x="189284" y="1506682"/>
            <a:ext cx="2255108" cy="4770537"/>
          </a:xfrm>
          <a:prstGeom prst="rect"/>
          <a:noFill/>
        </p:spPr>
        <p:txBody>
          <a:bodyPr wrap="square">
            <a:spAutoFit/>
          </a:bodyPr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altLang="en-US" dirty="0" sz="1600" lang="en-US">
                <a:solidFill>
                  <a:srgbClr val="000000"/>
                </a:solidFill>
                <a:latin typeface="inherit"/>
                <a:cs typeface="Times New Roman" panose="02020603050405020304" pitchFamily="18" charset="0"/>
              </a:rPr>
              <a:t>From the following information extract </a:t>
            </a:r>
            <a:r>
              <a:rPr altLang="en-US" b="1" dirty="0" sz="1600" lang="en-US">
                <a:solidFill>
                  <a:srgbClr val="000000"/>
                </a:solidFill>
                <a:latin typeface="inherit"/>
                <a:cs typeface="Times New Roman" panose="02020603050405020304" pitchFamily="18" charset="0"/>
              </a:rPr>
              <a:t>Gross Profit and Net Profit</a:t>
            </a:r>
            <a:r>
              <a:rPr altLang="en-US" dirty="0" sz="1600" lang="en-US">
                <a:solidFill>
                  <a:srgbClr val="000000"/>
                </a:solidFill>
                <a:latin typeface="inherit"/>
                <a:cs typeface="Times New Roman" panose="02020603050405020304" pitchFamily="18" charset="0"/>
              </a:rPr>
              <a:t>:</a:t>
            </a:r>
            <a:endParaRPr altLang="en-US" dirty="0" sz="1600" 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altLang="en-US" dirty="0" sz="16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Opening Inventory Rs. Rs. 3,000;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altLang="en-US" dirty="0" sz="16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Purchases Rs. 14,000; Sales Rs. 22,000; Closing Inventory Rs. 5,500;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altLang="en-US" dirty="0" sz="16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Sales Return Rs. 1,500; Salaries Rs. 500; Financial Charges Rs. 1,500;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altLang="en-US" dirty="0" sz="16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Carriage Inward Rs. 150; Salaries Outstanding Rs. 400 ;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altLang="en-US" dirty="0" sz="16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Carriage Outward Rs. 100.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Content Placeholder 2"/>
          <p:cNvSpPr>
            <a:spLocks noGrp="1"/>
          </p:cNvSpPr>
          <p:nvPr>
            <p:ph idx="1"/>
          </p:nvPr>
        </p:nvSpPr>
        <p:spPr>
          <a:xfrm>
            <a:off x="270304" y="229661"/>
            <a:ext cx="7886700" cy="3199339"/>
          </a:xfrm>
        </p:spPr>
        <p:txBody>
          <a:bodyPr>
            <a:normAutofit fontScale="96429" lnSpcReduction="10000"/>
          </a:bodyPr>
          <a:p>
            <a:pPr algn="l" fontAlgn="base"/>
            <a:r>
              <a:rPr b="0" dirty="0" i="0" lang="en-US">
                <a:solidFill>
                  <a:srgbClr val="000000"/>
                </a:solidFill>
                <a:effectLst/>
                <a:latin typeface="inherit"/>
              </a:rPr>
              <a:t>From the following information extract </a:t>
            </a:r>
            <a:r>
              <a:rPr b="1" dirty="0" i="0" lang="en-US">
                <a:solidFill>
                  <a:srgbClr val="000000"/>
                </a:solidFill>
                <a:effectLst/>
                <a:latin typeface="inherit"/>
              </a:rPr>
              <a:t>Gross Profit and Net Profit</a:t>
            </a:r>
            <a:r>
              <a:rPr b="0" dirty="0" i="0" lang="en-US">
                <a:solidFill>
                  <a:srgbClr val="000000"/>
                </a:solidFill>
                <a:effectLst/>
                <a:latin typeface="inherit"/>
              </a:rPr>
              <a:t>:</a:t>
            </a:r>
            <a:endParaRPr b="0" dirty="0" i="0" lang="en-US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 fontAlgn="base"/>
            <a:r>
              <a:rPr b="0" dirty="0" i="0" lang="en-US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Opening Inventory Rs. Rs. 3,000; Purchases Rs. 14,000; Sales Rs. 22,000; Closing Inventory Rs. 5,500; Sales Return Rs. 1,500; Salaries Rs. 500; Financial Charges Rs. 1,500; Carriage Inward Rs. 150; Salaries Outstanding Rs. 400 ; Carriage Outward Rs. 100.</a:t>
            </a:r>
          </a:p>
          <a:p>
            <a:endParaRPr dirty="0" lang="en-IN"/>
          </a:p>
        </p:txBody>
      </p:sp>
      <p:pic>
        <p:nvPicPr>
          <p:cNvPr id="2097157" name="Picture 2" descr="concept of costi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183857" y="2930236"/>
            <a:ext cx="5506558" cy="3699906"/>
          </a:xfrm>
          <a:prstGeom prst="rect"/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IN"/>
              <a:t>Purchases </a:t>
            </a:r>
          </a:p>
        </p:txBody>
      </p:sp>
      <p:pic>
        <p:nvPicPr>
          <p:cNvPr id="2097158" name="Content Placeholder 4" descr="what is costing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293888" y="3429000"/>
            <a:ext cx="6407944" cy="2753591"/>
          </a:xfrm>
          <a:prstGeom prst="rect"/>
          <a:noFill/>
        </p:spPr>
      </p:pic>
      <p:sp>
        <p:nvSpPr>
          <p:cNvPr id="1048607" name="TextBox 6"/>
          <p:cNvSpPr txBox="1"/>
          <p:nvPr/>
        </p:nvSpPr>
        <p:spPr>
          <a:xfrm>
            <a:off x="897830" y="1690689"/>
            <a:ext cx="6462584" cy="1061829"/>
          </a:xfrm>
          <a:prstGeom prst="rect"/>
          <a:noFill/>
        </p:spPr>
        <p:txBody>
          <a:bodyPr wrap="square">
            <a:spAutoFit/>
          </a:bodyPr>
          <a:p>
            <a:pPr algn="l" fontAlgn="base"/>
            <a:r>
              <a:rPr b="1" dirty="0" sz="1350" i="1" lang="en-US">
                <a:solidFill>
                  <a:srgbClr val="000000"/>
                </a:solidFill>
                <a:latin typeface="Times New Roman" panose="02020603050405020304" pitchFamily="18" charset="0"/>
              </a:rPr>
              <a:t>3.</a:t>
            </a:r>
            <a:r>
              <a:rPr b="1" dirty="0" sz="2100" lang="en-US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dirty="0" sz="2100" lang="en-US">
                <a:solidFill>
                  <a:srgbClr val="000000"/>
                </a:solidFill>
                <a:latin typeface="Times New Roman" panose="02020603050405020304" pitchFamily="18" charset="0"/>
              </a:rPr>
              <a:t>Ascertain</a:t>
            </a:r>
            <a:r>
              <a:rPr b="1" dirty="0" sz="2100" i="1" lang="en-US">
                <a:solidFill>
                  <a:srgbClr val="000000"/>
                </a:solidFill>
                <a:latin typeface="inherit"/>
              </a:rPr>
              <a:t> Purchases</a:t>
            </a:r>
            <a:r>
              <a:rPr dirty="0" sz="2100" i="1" lang="en-US">
                <a:solidFill>
                  <a:srgbClr val="000000"/>
                </a:solidFill>
                <a:latin typeface="inherit"/>
              </a:rPr>
              <a:t> from the following figures:</a:t>
            </a:r>
            <a:endParaRPr dirty="0" sz="2100" lang="en-US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fontAlgn="base"/>
            <a:r>
              <a:rPr dirty="0" sz="2100" lang="en-US">
                <a:solidFill>
                  <a:srgbClr val="000000"/>
                </a:solidFill>
                <a:latin typeface="Times New Roman" panose="02020603050405020304" pitchFamily="18" charset="0"/>
              </a:rPr>
              <a:t>Cost of Sales Rs. 90,000; Ending Inventory Rs. 7,000; Beginning Inventory Rs. 15,000.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>
          <a:xfrm>
            <a:off x="452005" y="375517"/>
            <a:ext cx="7886700" cy="1325563"/>
          </a:xfrm>
        </p:spPr>
        <p:txBody>
          <a:bodyPr/>
          <a:p>
            <a:r>
              <a:rPr altLang="en-US" b="1" dirty="0" sz="3200" lang="en-US">
                <a:solidFill>
                  <a:srgbClr val="8300E9"/>
                </a:solidFill>
                <a:latin typeface="Georgia" panose="02040502050405020303" pitchFamily="18" charset="0"/>
              </a:rPr>
              <a:t>Problem # 1:</a:t>
            </a:r>
            <a:br>
              <a:rPr altLang="en-US" dirty="0" sz="3200" lang="en-US">
                <a:solidFill>
                  <a:srgbClr val="8300E9"/>
                </a:solidFill>
                <a:latin typeface="Georgia" panose="02040502050405020303" pitchFamily="18" charset="0"/>
              </a:rPr>
            </a:br>
            <a:endParaRPr dirty="0" sz="3200" lang="en-IN"/>
          </a:p>
        </p:txBody>
      </p:sp>
      <p:sp>
        <p:nvSpPr>
          <p:cNvPr id="1048609" name="Rectangle 5"/>
          <p:cNvSpPr>
            <a:spLocks noChangeArrowheads="1"/>
          </p:cNvSpPr>
          <p:nvPr/>
        </p:nvSpPr>
        <p:spPr bwMode="auto">
          <a:xfrm>
            <a:off x="280684" y="1262132"/>
            <a:ext cx="6382265" cy="1477328"/>
          </a:xfrm>
          <a:prstGeom prst="rect"/>
          <a:solidFill>
            <a:srgbClr val="FFFFFF"/>
          </a:solidFill>
          <a:ln>
            <a:noFill/>
          </a:ln>
          <a:effectLst/>
        </p:spPr>
        <p:txBody>
          <a:bodyPr anchor="ctr" anchorCtr="0" bIns="0" compatLnSpc="1" lIns="0" numCol="1" rIns="0" tIns="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altLang="en-US" dirty="0" sz="32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data relate to </a:t>
            </a:r>
            <a:r>
              <a:rPr altLang="en-US" dirty="0" sz="3200" lang="en-US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Zakar</a:t>
            </a:r>
            <a:r>
              <a:rPr altLang="en-US" dirty="0" sz="32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Co.’s July 2017 operations:</a:t>
            </a:r>
            <a:endParaRPr altLang="en-US" dirty="0" sz="3200" lang="en-US"/>
          </a:p>
          <a:p>
            <a:pPr defTabSz="685800"/>
            <a:r>
              <a:rPr altLang="en-US" dirty="0" sz="32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                            </a:t>
            </a:r>
            <a:endParaRPr altLang="en-US" dirty="0" sz="3200" lang="en-US"/>
          </a:p>
        </p:txBody>
      </p:sp>
      <p:pic>
        <p:nvPicPr>
          <p:cNvPr id="2097159" name="Picture 6" descr="Cost of Goods Sold Statemen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52005" y="2397949"/>
            <a:ext cx="6764352" cy="2062102"/>
          </a:xfrm>
          <a:prstGeom prst="rect"/>
          <a:noFill/>
        </p:spPr>
      </p:pic>
      <p:sp>
        <p:nvSpPr>
          <p:cNvPr id="1048610" name="TextBox 11"/>
          <p:cNvSpPr txBox="1"/>
          <p:nvPr/>
        </p:nvSpPr>
        <p:spPr>
          <a:xfrm>
            <a:off x="558020" y="4260996"/>
            <a:ext cx="4572000" cy="2062103"/>
          </a:xfrm>
          <a:prstGeom prst="rect"/>
          <a:noFill/>
        </p:spPr>
        <p:txBody>
          <a:bodyPr wrap="square">
            <a:spAutoFit/>
          </a:bodyPr>
          <a:p>
            <a:br>
              <a:rPr dirty="0" sz="3200" lang="en-US"/>
            </a:br>
            <a:r>
              <a:rPr dirty="0" sz="3200" lang="en-US">
                <a:solidFill>
                  <a:srgbClr val="000000"/>
                </a:solidFill>
                <a:latin typeface="Times New Roman" panose="02020603050405020304" pitchFamily="18" charset="0"/>
              </a:rPr>
              <a:t>Factory overhead is applied at the rate of 80% of direct labor cost.</a:t>
            </a:r>
            <a:endParaRPr dirty="0" sz="3200"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Rectangle 1"/>
          <p:cNvSpPr>
            <a:spLocks noChangeArrowheads="1"/>
          </p:cNvSpPr>
          <p:nvPr/>
        </p:nvSpPr>
        <p:spPr bwMode="auto">
          <a:xfrm>
            <a:off x="570079" y="1005350"/>
            <a:ext cx="7511805" cy="4062651"/>
          </a:xfrm>
          <a:prstGeom prst="rect"/>
          <a:solidFill>
            <a:srgbClr val="FFFFFF"/>
          </a:solidFill>
          <a:ln>
            <a:noFill/>
          </a:ln>
          <a:effectLst/>
        </p:spPr>
        <p:txBody>
          <a:bodyPr anchor="ctr" anchorCtr="0" bIns="0" compatLnSpc="1" lIns="0" numCol="1" rIns="0" tIns="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altLang="en-US" b="1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Requirement:</a:t>
            </a:r>
            <a:endParaRPr altLang="en-US" dirty="0" sz="2400" lang="en-US"/>
          </a:p>
          <a:p>
            <a:pPr defTabSz="685800"/>
            <a:r>
              <a:rPr altLang="en-US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materials purchased, Cost of goods manufactured, Cost of goods sold and Conversion Cost.</a:t>
            </a:r>
            <a:endParaRPr altLang="en-US" dirty="0" sz="2400" lang="en-US"/>
          </a:p>
          <a:p>
            <a:pPr defTabSz="685800"/>
            <a:r>
              <a:rPr altLang="en-US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altLang="en-US" dirty="0" sz="2400" lang="en-US">
              <a:solidFill>
                <a:srgbClr val="8300E9"/>
              </a:solidFill>
              <a:latin typeface="Georgia" panose="02040502050405020303" pitchFamily="18" charset="0"/>
            </a:endParaRPr>
          </a:p>
          <a:p>
            <a:pPr defTabSz="685800"/>
            <a:r>
              <a:rPr altLang="en-US" b="1" dirty="0" sz="2400" lang="en-US">
                <a:solidFill>
                  <a:srgbClr val="8300E9"/>
                </a:solidFill>
                <a:latin typeface="Georgia" panose="02040502050405020303" pitchFamily="18" charset="0"/>
              </a:rPr>
              <a:t>Solution: </a:t>
            </a:r>
            <a:endParaRPr altLang="en-US" dirty="0" sz="2400" lang="en-US">
              <a:solidFill>
                <a:srgbClr val="8300E9"/>
              </a:solidFill>
              <a:latin typeface="Georgia" panose="02040502050405020303" pitchFamily="18" charset="0"/>
            </a:endParaRPr>
          </a:p>
          <a:p>
            <a:pPr defTabSz="685800"/>
            <a:r>
              <a:rPr altLang="en-US" b="1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 Ltd  Company</a:t>
            </a:r>
            <a:endParaRPr altLang="en-US" dirty="0" sz="2400" lang="en-US"/>
          </a:p>
          <a:p>
            <a:pPr defTabSz="685800"/>
            <a:r>
              <a:rPr altLang="en-US" b="1" dirty="0" sz="24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Goods Sold Statement</a:t>
            </a:r>
            <a:endParaRPr altLang="en-US" dirty="0" sz="2400" lang="en-US"/>
          </a:p>
          <a:p>
            <a:pPr defTabSz="685800"/>
            <a:r>
              <a:rPr altLang="en-US" dirty="0" sz="24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Ended July, 2017</a:t>
            </a:r>
            <a:endParaRPr altLang="en-US" dirty="0" sz="2400" lang="en-US"/>
          </a:p>
          <a:p>
            <a:pPr defTabSz="685800"/>
            <a:r>
              <a:rPr altLang="en-US" b="1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altLang="en-US" dirty="0" sz="2400" lang="en-US"/>
          </a:p>
          <a:p>
            <a:pPr defTabSz="685800"/>
            <a:r>
              <a:rPr altLang="en-US" b="1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Cost</a:t>
            </a:r>
            <a:r>
              <a:rPr altLang="en-US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= Direct Labor + FOH </a:t>
            </a:r>
          </a:p>
          <a:p>
            <a:pPr defTabSz="685800"/>
            <a:r>
              <a:rPr altLang="en-US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= 8,000 + 6,400 = </a:t>
            </a:r>
            <a:r>
              <a:rPr altLang="en-US" b="1" dirty="0" sz="24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Rs. 14,400</a:t>
            </a:r>
            <a:endParaRPr altLang="en-US" dirty="0" sz="2400"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63781" y="430515"/>
          <a:ext cx="7190510" cy="5996970"/>
        </p:xfrm>
        <a:graphic>
          <a:graphicData uri="http://schemas.openxmlformats.org/drawingml/2006/table">
            <a:tbl>
              <a:tblPr/>
              <a:tblGrid>
                <a:gridCol w="5118857"/>
                <a:gridCol w="580063"/>
                <a:gridCol w="1491590"/>
              </a:tblGrid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Opening Inventory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7,000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Net Purchases </a:t>
                      </a:r>
                      <a:r>
                        <a:rPr b="1" sz="1800" i="1" lang="en-IN">
                          <a:effectLst/>
                        </a:rPr>
                        <a:t>(Calculated)</a:t>
                      </a:r>
                      <a:endParaRPr dirty="0"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48,400</a:t>
                      </a:r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Direct Expenses</a:t>
                      </a:r>
                      <a:endParaRPr dirty="0"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400</a:t>
                      </a:r>
                      <a:endParaRPr dirty="0"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Material Available for use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55,800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Closing Inventory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(9,000)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Direct Material used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800" lang="en-IN">
                          <a:solidFill>
                            <a:srgbClr val="FF0000"/>
                          </a:solidFill>
                          <a:effectLst/>
                        </a:rPr>
                        <a:t>46,800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US">
                          <a:effectLst/>
                        </a:rPr>
                        <a:t>Direct Labor (80% of direct labor cost)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8,000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Prime Cost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54,800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Factory Overhead Cost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6,400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dirty="0" sz="1800" lang="en-IN">
                          <a:effectLst/>
                        </a:rPr>
                        <a:t>Total Factory Cost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61,200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Opening Work in Process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7,500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US">
                          <a:effectLst/>
                        </a:rPr>
                        <a:t>Cost of Goods Available for Manufactured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68,700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Closing Work in Process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(3,500)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Cost of Goods Manufactured</a:t>
                      </a:r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65,200</a:t>
                      </a:r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Opening Finished Goods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10,000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US">
                          <a:effectLst/>
                        </a:rPr>
                        <a:t>Cost of Goods Available for Sold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75,200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Closing Finished Goods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(12,000)</a:t>
                      </a: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Cost of Goods Sold</a:t>
                      </a:r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Rs. 63,200</a:t>
                      </a:r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251">
                <a:tc>
                  <a:txBody>
                    <a:bodyPr/>
                    <a:p>
                      <a:endParaRPr dirty="0"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dirty="0" sz="1800" lang="en-IN">
                        <a:effectLst/>
                      </a:endParaRPr>
                    </a:p>
                  </a:txBody>
                  <a:tcPr marL="82620" marR="82620" marT="20655" marB="20655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4"/>
          <p:cNvSpPr>
            <a:spLocks noChangeArrowheads="1"/>
          </p:cNvSpPr>
          <p:nvPr/>
        </p:nvSpPr>
        <p:spPr bwMode="auto">
          <a:xfrm>
            <a:off x="88726" y="23255"/>
            <a:ext cx="6187383" cy="4308872"/>
          </a:xfrm>
          <a:prstGeom prst="rect"/>
          <a:solidFill>
            <a:srgbClr val="FFFFFF"/>
          </a:solidFill>
          <a:ln>
            <a:noFill/>
          </a:ln>
          <a:effectLst/>
        </p:spPr>
        <p:txBody>
          <a:bodyPr anchor="ctr" anchorCtr="0" bIns="0" compatLnSpc="1" lIns="0" numCol="1" rIns="0" tIns="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altLang="en-US" b="1" dirty="0" sz="2000" lang="en-US">
                <a:solidFill>
                  <a:srgbClr val="8300E9"/>
                </a:solidFill>
                <a:latin typeface="Georgia" panose="02040502050405020303" pitchFamily="18" charset="0"/>
              </a:rPr>
              <a:t>Problem # 2:</a:t>
            </a:r>
            <a:endParaRPr altLang="en-US" dirty="0" sz="2000" lang="en-US">
              <a:solidFill>
                <a:srgbClr val="8300E9"/>
              </a:solidFill>
              <a:latin typeface="Georgia" panose="02040502050405020303" pitchFamily="18" charset="0"/>
            </a:endParaRPr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Following are data Extracted from  </a:t>
            </a:r>
            <a:r>
              <a:rPr altLang="en-US" dirty="0" sz="2000" lang="en-US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en-US" dirty="0" sz="2000" lang="en-US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xyz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Ltd. at the end of December 31</a:t>
            </a:r>
            <a:endParaRPr altLang="en-US" dirty="0" sz="2000" lang="en-US"/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                            </a:t>
            </a:r>
            <a:endParaRPr altLang="en-US" dirty="0" sz="2000" lang="en-US"/>
          </a:p>
          <a:p>
            <a:r>
              <a:rPr altLang="en-US" dirty="0" sz="20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 the year 25,000 units were completed. </a:t>
            </a:r>
          </a:p>
          <a:p>
            <a:endParaRPr dirty="0" sz="2000" i="1" 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b="1" dirty="0" sz="2000" lang="en-US"/>
              <a:t>Requirements:</a:t>
            </a:r>
            <a:endParaRPr dirty="0" sz="2000" lang="en-US"/>
          </a:p>
          <a:p>
            <a:r>
              <a:rPr b="1" dirty="0" sz="2000" lang="en-US"/>
              <a:t>(1) </a:t>
            </a:r>
            <a:r>
              <a:rPr dirty="0" sz="2000" lang="en-US"/>
              <a:t>Total Factory Cost                                       </a:t>
            </a:r>
          </a:p>
          <a:p>
            <a:r>
              <a:rPr dirty="0" sz="2000" lang="en-US"/>
              <a:t> </a:t>
            </a:r>
            <a:r>
              <a:rPr b="1" dirty="0" sz="2000" lang="en-US"/>
              <a:t>(2) </a:t>
            </a:r>
            <a:r>
              <a:rPr dirty="0" sz="2000" lang="en-US"/>
              <a:t>Cost of Goods Manufactured</a:t>
            </a:r>
          </a:p>
          <a:p>
            <a:r>
              <a:rPr b="1" dirty="0" sz="2000" lang="en-US"/>
              <a:t>(3) </a:t>
            </a:r>
            <a:r>
              <a:rPr dirty="0" sz="2000" lang="en-US"/>
              <a:t>Cost of Goods Sold                               </a:t>
            </a:r>
          </a:p>
          <a:p>
            <a:r>
              <a:rPr dirty="0" sz="2000" lang="en-US"/>
              <a:t> </a:t>
            </a:r>
            <a:r>
              <a:rPr b="1" dirty="0" sz="2000" lang="en-US"/>
              <a:t>(4) </a:t>
            </a:r>
            <a:r>
              <a:rPr dirty="0" sz="2000" lang="en-US"/>
              <a:t>Gross Profit and Net Profit                          </a:t>
            </a:r>
          </a:p>
          <a:p>
            <a:r>
              <a:rPr b="1" dirty="0" sz="2000" lang="en-US"/>
              <a:t>(5) </a:t>
            </a:r>
            <a:r>
              <a:rPr dirty="0" sz="2000" lang="en-US"/>
              <a:t>Per Unit Cost of Goods Manufactured</a:t>
            </a:r>
          </a:p>
          <a:p>
            <a:pPr defTabSz="685800"/>
            <a:endParaRPr altLang="en-US" dirty="0" sz="2000" lang="en-US"/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                             </a:t>
            </a:r>
            <a:endParaRPr altLang="en-US" dirty="0" sz="2000" lang="en-US"/>
          </a:p>
        </p:txBody>
      </p:sp>
      <p:pic>
        <p:nvPicPr>
          <p:cNvPr id="2097160" name="Picture 5" descr="Cost of Goods Sold Statemen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234620" y="3684234"/>
            <a:ext cx="4686421" cy="2441087"/>
          </a:xfrm>
          <a:prstGeom prst="rect"/>
          <a:noFill/>
        </p:spPr>
      </p:pic>
      <p:pic>
        <p:nvPicPr>
          <p:cNvPr id="2097161" name="Picture 6" descr="Cost of Goods Sold Statemen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88726" y="3956394"/>
            <a:ext cx="4035597" cy="2168927"/>
          </a:xfrm>
          <a:prstGeom prst="rect"/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Content Placeholder 3"/>
          <p:cNvGraphicFramePr>
            <a:graphicFrameLocks noGrp="1"/>
          </p:cNvGraphicFramePr>
          <p:nvPr>
            <p:ph idx="1"/>
          </p:nvPr>
        </p:nvGraphicFramePr>
        <p:xfrm>
          <a:off x="693821" y="1208004"/>
          <a:ext cx="7968917" cy="5224881"/>
        </p:xfrm>
        <a:graphic>
          <a:graphicData uri="http://schemas.openxmlformats.org/drawingml/2006/table">
            <a:tbl>
              <a:tblPr/>
              <a:tblGrid>
                <a:gridCol w="4271567"/>
                <a:gridCol w="283000"/>
                <a:gridCol w="283000"/>
                <a:gridCol w="3131350"/>
              </a:tblGrid>
              <a:tr h="210672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Opening Inventory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176,000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Net Purchases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dirty="0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2,400,000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672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Transportation inward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dirty="0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32,000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Material Available for use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dirty="0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2,608,000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Closing Inventory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(196,000)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Direct Material used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2,412,000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Direct Labor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dirty="0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3,204,000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Prime Cost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5,616,000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Factory Overhead Cost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1,885,600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Total Factory Cost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 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7,501,600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672"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Opening Work in Process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129,800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US">
                          <a:effectLst/>
                        </a:rPr>
                        <a:t>Cost of Goods to be Manufactured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7,631,400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Closing Work in Process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(136,800)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Cost of Goods Manufactured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 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7,494,600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Opening Finished Goods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620,000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sz="1050" lang="en-US">
                          <a:effectLst/>
                        </a:rPr>
                        <a:t>Cost of Goods to be Sold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8,114,600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Closing Finished Goods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endParaRPr b="1" sz="1050" lang="en-IN">
                        <a:effectLst/>
                      </a:endParaRP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(467,400)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191"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Cost of Goods Sold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050" lang="en-IN">
                          <a:effectLst/>
                        </a:rPr>
                        <a:t> 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 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050" lang="en-IN">
                          <a:effectLst/>
                        </a:rPr>
                        <a:t>Rs.7,647,200</a:t>
                      </a:r>
                    </a:p>
                  </a:txBody>
                  <a:tcPr marL="57254" marR="57254" marT="14314" marB="14314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Rectangle 1"/>
          <p:cNvSpPr>
            <a:spLocks noChangeArrowheads="1"/>
          </p:cNvSpPr>
          <p:nvPr/>
        </p:nvSpPr>
        <p:spPr bwMode="auto">
          <a:xfrm>
            <a:off x="390169" y="595604"/>
            <a:ext cx="6208058" cy="984885"/>
          </a:xfrm>
          <a:prstGeom prst="rect"/>
          <a:solidFill>
            <a:srgbClr val="FFFFFF"/>
          </a:solidFill>
          <a:ln>
            <a:noFill/>
          </a:ln>
          <a:effectLst/>
        </p:spPr>
        <p:txBody>
          <a:bodyPr anchor="ctr" anchorCtr="0" bIns="0" compatLnSpc="1" lIns="0" numCol="1" rIns="0" tIns="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altLang="en-US" b="1" dirty="0" sz="1600" lang="en-US">
                <a:solidFill>
                  <a:srgbClr val="8300E9"/>
                </a:solidFill>
                <a:latin typeface="Georgia" panose="02040502050405020303" pitchFamily="18" charset="0"/>
              </a:rPr>
              <a:t>Solution: </a:t>
            </a:r>
            <a:endParaRPr altLang="en-US" dirty="0" sz="1600" lang="en-US">
              <a:solidFill>
                <a:srgbClr val="8300E9"/>
              </a:solidFill>
              <a:latin typeface="Georgia" panose="02040502050405020303" pitchFamily="18" charset="0"/>
            </a:endParaRPr>
          </a:p>
          <a:p>
            <a:pPr defTabSz="685800"/>
            <a:r>
              <a:rPr altLang="en-US" b="1" dirty="0" sz="16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XYZ  Pvt. Ltd.</a:t>
            </a:r>
            <a:endParaRPr altLang="en-US" dirty="0" sz="1600" lang="en-US"/>
          </a:p>
          <a:p>
            <a:pPr defTabSz="685800"/>
            <a:r>
              <a:rPr altLang="en-US" b="1" dirty="0" sz="16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Goods Sold Statement</a:t>
            </a:r>
            <a:endParaRPr altLang="en-US" dirty="0" sz="1600" lang="en-US"/>
          </a:p>
          <a:p>
            <a:pPr defTabSz="685800"/>
            <a:r>
              <a:rPr altLang="en-US" dirty="0" sz="16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Ended December, 2017</a:t>
            </a:r>
            <a:endParaRPr altLang="en-US" dirty="0" sz="1600" lang="en-US"/>
          </a:p>
        </p:txBody>
      </p:sp>
      <p:sp>
        <p:nvSpPr>
          <p:cNvPr id="1048614" name="TextBox 5"/>
          <p:cNvSpPr txBox="1"/>
          <p:nvPr/>
        </p:nvSpPr>
        <p:spPr>
          <a:xfrm>
            <a:off x="826168" y="1868905"/>
            <a:ext cx="7483643" cy="4216539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US"/>
              <a:t>Gross Profit    =   Net Sales – CGS     =</a:t>
            </a:r>
          </a:p>
          <a:p>
            <a:r>
              <a:rPr dirty="0" sz="2400" lang="en-US"/>
              <a:t>    (14,000,500 – 25,200) –7,647,200         =   Rs. 6,328,100</a:t>
            </a:r>
          </a:p>
          <a:p>
            <a:endParaRPr dirty="0" sz="2400" lang="en-US"/>
          </a:p>
          <a:p>
            <a:r>
              <a:rPr dirty="0" sz="2400" lang="en-US"/>
              <a:t> Net Profit        =   Gross Profit – Indirect Expenses  </a:t>
            </a:r>
          </a:p>
          <a:p>
            <a:r>
              <a:rPr dirty="0" sz="2400" lang="en-US"/>
              <a:t> 6,328,100 – (200,000 + 65,000+155,000)</a:t>
            </a:r>
          </a:p>
          <a:p>
            <a:r>
              <a:rPr dirty="0" sz="2400" lang="en-US"/>
              <a:t>= Rs. 5,908,100</a:t>
            </a:r>
          </a:p>
          <a:p>
            <a:endParaRPr dirty="0" sz="2400" lang="en-US"/>
          </a:p>
          <a:p>
            <a:endParaRPr dirty="0" sz="2400" lang="en-US"/>
          </a:p>
          <a:p>
            <a:r>
              <a:rPr dirty="0" sz="2400" lang="en-US"/>
              <a:t>Per unit Cost of goods manufactured = </a:t>
            </a:r>
          </a:p>
          <a:p>
            <a:r>
              <a:rPr dirty="0" sz="2400" lang="en-US"/>
              <a:t>7,494,600 /25,000         = Rs. 300 Per Unit</a:t>
            </a:r>
          </a:p>
          <a:p>
            <a:endParaRPr dirty="0" sz="2800"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Problem # 3:</a:t>
            </a:r>
            <a:br>
              <a:rPr dirty="0" lang="en-US"/>
            </a:br>
            <a:endParaRPr dirty="0" lang="en-IN"/>
          </a:p>
        </p:txBody>
      </p:sp>
      <p:sp>
        <p:nvSpPr>
          <p:cNvPr id="1048616" name="Content Placeholder 2"/>
          <p:cNvSpPr>
            <a:spLocks noGrp="1"/>
          </p:cNvSpPr>
          <p:nvPr>
            <p:ph idx="1"/>
          </p:nvPr>
        </p:nvSpPr>
        <p:spPr>
          <a:xfrm>
            <a:off x="390169" y="1027907"/>
            <a:ext cx="7886700" cy="4351338"/>
          </a:xfrm>
        </p:spPr>
        <p:txBody>
          <a:bodyPr>
            <a:noAutofit/>
          </a:bodyPr>
          <a:p>
            <a:r>
              <a:rPr dirty="0" sz="2400" lang="en-US"/>
              <a:t>Account Department of the ABC Co. provides the following  data at end of June 2017, you are required to prepare 1</a:t>
            </a:r>
          </a:p>
          <a:p>
            <a:r>
              <a:rPr dirty="0" sz="2400" lang="en-US"/>
              <a:t>Cost of Goods Manufactured;</a:t>
            </a:r>
          </a:p>
          <a:p>
            <a:r>
              <a:rPr dirty="0" sz="2400" lang="en-US"/>
              <a:t>2 Cost of Goods Sold;</a:t>
            </a:r>
          </a:p>
          <a:p>
            <a:r>
              <a:rPr dirty="0" sz="2400" lang="en-US"/>
              <a:t> 3find out Gross Profit / Loss &amp;</a:t>
            </a:r>
          </a:p>
          <a:p>
            <a:r>
              <a:rPr dirty="0" sz="2400" lang="en-US"/>
              <a:t>4 Net profit / Loss and </a:t>
            </a:r>
          </a:p>
          <a:p>
            <a:r>
              <a:rPr dirty="0" sz="2400" lang="en-US"/>
              <a:t>5Per unit Manufacturing Cost at the Year ended May 30th, 2009, </a:t>
            </a:r>
          </a:p>
          <a:p>
            <a:pPr indent="0" marL="0">
              <a:buNone/>
            </a:pPr>
            <a:r>
              <a:rPr dirty="0" sz="2400" lang="en-US"/>
              <a:t>assuming that Net Sales of Rs. 72,000, Marketing Expense 5%, Advertising Expense 1 % and Other Expense 3% of Net Sales; Net Purchases Rs. 36,000 and Direct Expenses are 1 % of Net Purchases; FOH 2/3 of Direct Labor and Direct Labor cost is Rs. 15,000. Units are produced during the period was 5,000.</a:t>
            </a:r>
            <a:endParaRPr dirty="0" sz="2400"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" descr="Cost of Goods Sold Statement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28650" y="509155"/>
            <a:ext cx="7486650" cy="3649317"/>
          </a:xfrm>
          <a:prstGeom prst="rect"/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b="1" dirty="0" sz="33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Goods Sold Statement</a:t>
            </a:r>
            <a:br>
              <a:rPr altLang="en-US" dirty="0" sz="1500" lang="en-US"/>
            </a:br>
            <a:endParaRPr dirty="0" lang="en-IN"/>
          </a:p>
        </p:txBody>
      </p:sp>
      <p:sp>
        <p:nvSpPr>
          <p:cNvPr id="1048618" name="Rectangle 1"/>
          <p:cNvSpPr>
            <a:spLocks noChangeArrowheads="1"/>
          </p:cNvSpPr>
          <p:nvPr/>
        </p:nvSpPr>
        <p:spPr bwMode="auto">
          <a:xfrm>
            <a:off x="312665" y="1982415"/>
            <a:ext cx="8441166" cy="3877985"/>
          </a:xfrm>
          <a:prstGeom prst="rect"/>
          <a:solidFill>
            <a:srgbClr val="FFFFFF"/>
          </a:solidFill>
          <a:ln>
            <a:noFill/>
          </a:ln>
          <a:effectLst/>
        </p:spPr>
        <p:txBody>
          <a:bodyPr anchor="ctr" anchorCtr="0" bIns="0" compatLnSpc="1" lIns="0" numCol="1" rIns="0" tIns="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altLang="en-US" b="1" dirty="0" sz="1200" lang="en-US">
                <a:solidFill>
                  <a:srgbClr val="8300E9"/>
                </a:solidFill>
                <a:latin typeface="Georgia" panose="02040502050405020303" pitchFamily="18" charset="0"/>
              </a:rPr>
              <a:t>Solution: </a:t>
            </a:r>
            <a:endParaRPr altLang="en-US" dirty="0" sz="1200" lang="en-US">
              <a:solidFill>
                <a:srgbClr val="8300E9"/>
              </a:solidFill>
              <a:latin typeface="Georgia" panose="02040502050405020303" pitchFamily="18" charset="0"/>
            </a:endParaRPr>
          </a:p>
          <a:p>
            <a:pPr defTabSz="685800"/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  Co.</a:t>
            </a:r>
            <a:endParaRPr altLang="en-US" dirty="0" sz="2000" lang="en-US"/>
          </a:p>
          <a:p>
            <a:pPr defTabSz="685800"/>
            <a:r>
              <a:rPr altLang="en-US" b="1" dirty="0" sz="20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Goods Sold Statement  </a:t>
            </a:r>
            <a:r>
              <a:rPr altLang="en-US" dirty="0" sz="2000" i="1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Ended June, 2017</a:t>
            </a:r>
            <a:endParaRPr altLang="en-US" dirty="0" sz="2000" lang="en-US"/>
          </a:p>
          <a:p>
            <a:pPr defTabSz="685800"/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altLang="en-US" dirty="0" sz="2000" lang="en-US"/>
          </a:p>
          <a:p>
            <a:pPr defTabSz="685800"/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Gross Profit = 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Sales – CGS = 72,000 – 50,660   =  </a:t>
            </a:r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Rs. 21,340</a:t>
            </a:r>
          </a:p>
          <a:p>
            <a:pPr defTabSz="685800"/>
            <a:endParaRPr altLang="en-US" dirty="0" sz="2000" lang="en-US"/>
          </a:p>
          <a:p>
            <a:pPr defTabSz="685800"/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Net Profit =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Gross Profit – All indirect expenses of office</a:t>
            </a:r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</a:p>
          <a:p>
            <a:pPr defTabSz="685800"/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=   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21,340 </a:t>
            </a:r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(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72,000 *5%)-(72,000 *1%)-(72,000 *3%)</a:t>
            </a:r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 = 21,340 – 3,750 – 750 – 2,250                            </a:t>
            </a:r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  =   </a:t>
            </a:r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Rs. 14,590</a:t>
            </a:r>
          </a:p>
          <a:p>
            <a:pPr defTabSz="685800"/>
            <a:endParaRPr altLang="en-US" dirty="0" sz="2000" lang="en-US"/>
          </a:p>
          <a:p>
            <a:pPr defTabSz="685800"/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Per Unit Cost </a:t>
            </a:r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Cost of goods manufactured / No. of Units Produced</a:t>
            </a:r>
          </a:p>
          <a:p>
            <a:pPr defTabSz="685800"/>
            <a:r>
              <a:rPr altLang="en-US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= 53,860 / 5,000 =</a:t>
            </a:r>
            <a:r>
              <a:rPr altLang="en-US" b="1" dirty="0" sz="2000"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Rs. 11 per Unit</a:t>
            </a:r>
            <a:endParaRPr altLang="en-US" dirty="0" sz="2000"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6" name="Content Placeholder 3"/>
          <p:cNvGraphicFramePr>
            <a:graphicFrameLocks noGrp="1"/>
          </p:cNvGraphicFramePr>
          <p:nvPr>
            <p:ph idx="1"/>
          </p:nvPr>
        </p:nvGraphicFramePr>
        <p:xfrm>
          <a:off x="649431" y="525617"/>
          <a:ext cx="6447559" cy="5806765"/>
        </p:xfrm>
        <a:graphic>
          <a:graphicData uri="http://schemas.openxmlformats.org/drawingml/2006/table">
            <a:tbl>
              <a:tblPr/>
              <a:tblGrid>
                <a:gridCol w="5080896"/>
                <a:gridCol w="1366663"/>
              </a:tblGrid>
              <a:tr h="230620">
                <a:tc>
                  <a:txBody>
                    <a:bodyPr/>
                    <a:p>
                      <a:r>
                        <a:rPr dirty="0" sz="1800" lang="en-IN">
                          <a:effectLst/>
                        </a:rPr>
                        <a:t>Beginning Inventory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8,000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Net Purchases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36,000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dirty="0" sz="1800" lang="en-IN">
                          <a:effectLst/>
                        </a:rPr>
                        <a:t>Direct Expense (36,000*1%)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360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Material available for used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44,360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Ending Inventory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8,500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Material Used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35,860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Direct Labor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15,000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Prime Cost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50,860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FOH (2/3 of 15,000)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10,000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Total Factory Cost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60,860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dirty="0" sz="1800" lang="en-IN">
                          <a:effectLst/>
                        </a:rPr>
                        <a:t>Work in Process beginning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8,000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US">
                          <a:effectLst/>
                        </a:rPr>
                        <a:t>Cost of goods to be manufactured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68,860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Work in Process Ending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(15,000)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Cost of goods manufactured</a:t>
                      </a:r>
                      <a:endParaRPr sz="1800" lang="en-IN">
                        <a:effectLst/>
                      </a:endParaRP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53,860</a:t>
                      </a:r>
                      <a:endParaRPr sz="1800" lang="en-IN">
                        <a:effectLst/>
                      </a:endParaRP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Finished Goods Beginning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7,000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US">
                          <a:effectLst/>
                        </a:rPr>
                        <a:t>Cost of goods available for sales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60,860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620"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Finished Goods Ending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800" lang="en-IN">
                          <a:effectLst/>
                        </a:rPr>
                        <a:t>(10,200)</a:t>
                      </a: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3587">
                <a:tc>
                  <a:txBody>
                    <a:bodyPr/>
                    <a:p>
                      <a:r>
                        <a:rPr b="1" sz="1800" lang="en-IN">
                          <a:effectLst/>
                        </a:rPr>
                        <a:t>Cost of Goods Sold</a:t>
                      </a:r>
                      <a:endParaRPr sz="1800" lang="en-IN">
                        <a:effectLst/>
                      </a:endParaRP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dirty="0" sz="1800" lang="en-IN">
                          <a:effectLst/>
                        </a:rPr>
                        <a:t>Rs. 50,660</a:t>
                      </a:r>
                      <a:endParaRPr dirty="0" sz="1800" lang="en-IN">
                        <a:effectLst/>
                      </a:endParaRPr>
                    </a:p>
                  </a:txBody>
                  <a:tcPr marL="87027" marR="87027" marT="21757" marB="21757" anchor="ctr">
                    <a:lnL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b="1" dirty="0" lang="en-US"/>
              <a:t>               THANK YOU</a:t>
            </a:r>
            <a:endParaRPr b="1" dirty="0"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Title Slide</dc:title>
  <dc:creator>Drvnbrims4</dc:creator>
  <cp:lastModifiedBy>dinesh motwani</cp:lastModifiedBy>
  <dcterms:created xsi:type="dcterms:W3CDTF">2020-06-08T19:59:00Z</dcterms:created>
  <dcterms:modified xsi:type="dcterms:W3CDTF">2022-02-01T16:20:13Z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d741e62ebbdc4ca7bba7875d0bc92da1</vt:lpwstr>
  </property>
</Properties>
</file>